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1" r:id="rId1"/>
  </p:sldMasterIdLst>
  <p:sldIdLst>
    <p:sldId id="257" r:id="rId2"/>
    <p:sldId id="258" r:id="rId3"/>
    <p:sldId id="263" r:id="rId4"/>
    <p:sldId id="259" r:id="rId5"/>
    <p:sldId id="261" r:id="rId6"/>
    <p:sldId id="260" r:id="rId7"/>
    <p:sldId id="262"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9F0"/>
    <a:srgbClr val="E2F0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0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83D6A4-64FF-4E14-9332-CAB1422B68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621847C-D0DC-40DC-AD4B-3095CB354E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354DAB1-3F8F-4198-9F55-127407A8582D}"/>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FFBB4A76-2A9F-43B4-BD49-003451E0D58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501C2E-9665-453E-9CC6-BFBD259A5EDB}"/>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301056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3AD3CC-FE34-4186-8C33-1161374BA04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24176BC-E67D-4D0E-83D4-C797215FCAA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756069-2F27-4553-9D0B-96186B81D849}"/>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E65E3BAC-AC91-45C7-806E-A057A969D5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7FFBA3-3040-40E1-B763-06D101B39F34}"/>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1410598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963AD4A-1B39-4AAC-8C9A-CF321756B0D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EE11CB2-EBD0-4300-BE14-B1D2315B90D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62DFC49-47A7-4FD6-B89B-CCF211B394BA}"/>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C27209C6-5EEC-41A4-81BE-4054A0F6EC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CA4383-B0B5-4F8A-9B71-FC638E9FB23F}"/>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181780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9A6F81-96DF-4244-BD2C-56276F9DBDC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C3F6CA2-244A-405D-BF9C-A769933E920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642A5E-0539-48EB-B556-0C90958A37DF}"/>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C551EC94-4071-4CE2-B5A3-90D95DD9F31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FC44DD-3537-4E20-AF21-DC511537B44A}"/>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206983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DC1A31-942D-48B5-9D69-224A7C28D8C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C848053-EE63-428A-AE15-FCC109D31A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6E1A9D-11C8-494B-9495-8FBE26A51C1A}"/>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1A20E647-D786-4315-BCF5-ABBBE2B0AB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D59FCC-DEDC-4FE4-8C3B-C1C68D70A9D4}"/>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112385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0D3BFF-AF99-4F70-AEBE-D2413550EA0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A10927-6BE8-4970-A8F7-49B52341874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77AA8CB-E00A-4BE6-9AA9-5E7FD2DDC36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915060-F145-47C6-B09F-C30559C378F0}"/>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6" name="フッター プレースホルダー 5">
            <a:extLst>
              <a:ext uri="{FF2B5EF4-FFF2-40B4-BE49-F238E27FC236}">
                <a16:creationId xmlns:a16="http://schemas.microsoft.com/office/drawing/2014/main" id="{B874CAB2-7748-493E-BDD8-6FF73E6D80B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7642949-336F-4804-AE5C-84FC70F45F92}"/>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282749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853ADA-7857-43BF-BC4F-B5A84C5FE85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B081EB-61D8-4785-8DC5-2BDF507589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7618613-F78D-4CEA-8999-A8CBA83A4CD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D787D77-3992-44B1-8037-1DBC2F7775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59DE1B1-813C-4673-9455-E6B71356411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30618FA-EDB8-4FBB-BF11-BC3378903F3C}"/>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8" name="フッター プレースホルダー 7">
            <a:extLst>
              <a:ext uri="{FF2B5EF4-FFF2-40B4-BE49-F238E27FC236}">
                <a16:creationId xmlns:a16="http://schemas.microsoft.com/office/drawing/2014/main" id="{FCB2A694-28CB-44C0-BD0A-A06FBF19D0B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E0058A-A760-46CC-9C6E-B64C38232D1D}"/>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381553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25009C-80EC-4879-B1FD-317EE77347D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EBE5681-A788-410D-812A-E2FDD1E48426}"/>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4" name="フッター プレースホルダー 3">
            <a:extLst>
              <a:ext uri="{FF2B5EF4-FFF2-40B4-BE49-F238E27FC236}">
                <a16:creationId xmlns:a16="http://schemas.microsoft.com/office/drawing/2014/main" id="{CD98BB5B-65E6-492B-A693-A25647F5C30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29189FE-A5FC-4F12-91F8-A25A13D5A28C}"/>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395061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A229F9D-7326-4A25-B623-D93DC4ECA188}"/>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3" name="フッター プレースホルダー 2">
            <a:extLst>
              <a:ext uri="{FF2B5EF4-FFF2-40B4-BE49-F238E27FC236}">
                <a16:creationId xmlns:a16="http://schemas.microsoft.com/office/drawing/2014/main" id="{6529169B-E20E-4AFE-ABAF-D2627D84E0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45D530-6E52-44CF-B894-8D4D533A1041}"/>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382508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2E2F75-1519-4B16-95F8-25DC7A2825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8CAC786-9443-4837-8CCF-979336319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B675BB7-D0C7-46E5-8A41-84296C021B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F38DB5-A1A1-4B73-ABCF-E9EEC6AD99EE}"/>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6" name="フッター プレースホルダー 5">
            <a:extLst>
              <a:ext uri="{FF2B5EF4-FFF2-40B4-BE49-F238E27FC236}">
                <a16:creationId xmlns:a16="http://schemas.microsoft.com/office/drawing/2014/main" id="{4CE9A960-A22B-41C1-992C-1563CF4785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902B447-D710-4F3B-9F9F-BCBCD3CD974F}"/>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1377451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C6D0F4-C8FA-4697-85D6-01B8BC9C4FA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9EA4B70-9E75-4E37-ACEF-E8E53FACA1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E987F70-F253-4891-8CC3-8ECD70D93B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CEDA17C-BA3B-4917-824C-AA71B55EA8C6}"/>
              </a:ext>
            </a:extLst>
          </p:cNvPr>
          <p:cNvSpPr>
            <a:spLocks noGrp="1"/>
          </p:cNvSpPr>
          <p:nvPr>
            <p:ph type="dt" sz="half" idx="10"/>
          </p:nvPr>
        </p:nvSpPr>
        <p:spPr/>
        <p:txBody>
          <a:bodyPr/>
          <a:lstStyle/>
          <a:p>
            <a:fld id="{772EE3C5-0745-476F-9613-C807C6438A2D}" type="datetimeFigureOut">
              <a:rPr kumimoji="1" lang="ja-JP" altLang="en-US" smtClean="0"/>
              <a:t>2020/5/28</a:t>
            </a:fld>
            <a:endParaRPr kumimoji="1" lang="ja-JP" altLang="en-US"/>
          </a:p>
        </p:txBody>
      </p:sp>
      <p:sp>
        <p:nvSpPr>
          <p:cNvPr id="6" name="フッター プレースホルダー 5">
            <a:extLst>
              <a:ext uri="{FF2B5EF4-FFF2-40B4-BE49-F238E27FC236}">
                <a16:creationId xmlns:a16="http://schemas.microsoft.com/office/drawing/2014/main" id="{A0BFD4B6-F26C-4C86-96BE-79CD4E99F4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B3FC52A-E1AB-4E73-840F-A3DE3798BC66}"/>
              </a:ext>
            </a:extLst>
          </p:cNvPr>
          <p:cNvSpPr>
            <a:spLocks noGrp="1"/>
          </p:cNvSpPr>
          <p:nvPr>
            <p:ph type="sldNum" sz="quarter" idx="12"/>
          </p:nvPr>
        </p:nvSpPr>
        <p:spPr/>
        <p:txBody>
          <a:body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1266755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6759460-84CE-4A84-86C8-3E04F0269A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D23EF5-8E28-4688-9123-C5059F900E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CEC364-A799-47D6-BDF1-3EC06ABDB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EE3C5-0745-476F-9613-C807C6438A2D}" type="datetimeFigureOut">
              <a:rPr kumimoji="1" lang="ja-JP" altLang="en-US" smtClean="0"/>
              <a:t>2020/5/28</a:t>
            </a:fld>
            <a:endParaRPr kumimoji="1" lang="ja-JP" altLang="en-US"/>
          </a:p>
        </p:txBody>
      </p:sp>
      <p:sp>
        <p:nvSpPr>
          <p:cNvPr id="5" name="フッター プレースホルダー 4">
            <a:extLst>
              <a:ext uri="{FF2B5EF4-FFF2-40B4-BE49-F238E27FC236}">
                <a16:creationId xmlns:a16="http://schemas.microsoft.com/office/drawing/2014/main" id="{F0CC8769-77F9-40AB-9B29-4D6AF2AD63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82BA6D6-4301-4FD3-A11E-C70DCC42A7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6FD9F-F6A1-4B02-A908-1B150B95AE3D}" type="slidenum">
              <a:rPr kumimoji="1" lang="ja-JP" altLang="en-US" smtClean="0"/>
              <a:t>‹#›</a:t>
            </a:fld>
            <a:endParaRPr kumimoji="1" lang="ja-JP" altLang="en-US"/>
          </a:p>
        </p:txBody>
      </p:sp>
    </p:spTree>
    <p:extLst>
      <p:ext uri="{BB962C8B-B14F-4D97-AF65-F5344CB8AC3E}">
        <p14:creationId xmlns:p14="http://schemas.microsoft.com/office/powerpoint/2010/main" val="4002297142"/>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7.xml"/><Relationship Id="rId5" Type="http://schemas.openxmlformats.org/officeDocument/2006/relationships/image" Target="../media/image10.jp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7.xml"/><Relationship Id="rId4" Type="http://schemas.openxmlformats.org/officeDocument/2006/relationships/image" Target="../media/image13.jp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0CFA51A2-0DE4-48AA-BF20-5ABBF7F9DDE9}"/>
              </a:ext>
            </a:extLst>
          </p:cNvPr>
          <p:cNvSpPr/>
          <p:nvPr/>
        </p:nvSpPr>
        <p:spPr>
          <a:xfrm>
            <a:off x="4021493" y="218114"/>
            <a:ext cx="3931269" cy="5469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骨粗鬆症を予防しましょう</a:t>
            </a:r>
          </a:p>
        </p:txBody>
      </p:sp>
      <p:sp>
        <p:nvSpPr>
          <p:cNvPr id="3" name="四角形: 角を丸くする 2">
            <a:extLst>
              <a:ext uri="{FF2B5EF4-FFF2-40B4-BE49-F238E27FC236}">
                <a16:creationId xmlns:a16="http://schemas.microsoft.com/office/drawing/2014/main" id="{DD72F174-2F52-447F-9A7F-A14E2664F247}"/>
              </a:ext>
            </a:extLst>
          </p:cNvPr>
          <p:cNvSpPr/>
          <p:nvPr/>
        </p:nvSpPr>
        <p:spPr>
          <a:xfrm>
            <a:off x="695131" y="765110"/>
            <a:ext cx="2329544" cy="546996"/>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骨粗鬆症</a:t>
            </a:r>
            <a:r>
              <a:rPr lang="ja-JP" altLang="en-US" dirty="0">
                <a:solidFill>
                  <a:schemeClr val="accent5">
                    <a:lumMod val="50000"/>
                  </a:schemeClr>
                </a:solidFill>
              </a:rPr>
              <a:t>とは</a:t>
            </a:r>
            <a:endParaRPr kumimoji="1" lang="ja-JP" altLang="en-US" dirty="0">
              <a:solidFill>
                <a:schemeClr val="accent5">
                  <a:lumMod val="50000"/>
                </a:schemeClr>
              </a:solidFill>
            </a:endParaRPr>
          </a:p>
        </p:txBody>
      </p:sp>
      <p:sp>
        <p:nvSpPr>
          <p:cNvPr id="4" name="四角形: 角を丸くする 3">
            <a:extLst>
              <a:ext uri="{FF2B5EF4-FFF2-40B4-BE49-F238E27FC236}">
                <a16:creationId xmlns:a16="http://schemas.microsoft.com/office/drawing/2014/main" id="{DE7CC044-32F1-4CAC-A7D7-75F3E7EA9814}"/>
              </a:ext>
            </a:extLst>
          </p:cNvPr>
          <p:cNvSpPr/>
          <p:nvPr/>
        </p:nvSpPr>
        <p:spPr>
          <a:xfrm>
            <a:off x="695131" y="1456502"/>
            <a:ext cx="8422432" cy="124057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骨粗鬆症とは骨がもろくなって骨折しやすい状態のことをいいます。骨折しやすい場所は、主に腰椎と大腿骨で生活の質が低下し、寝たきりの原因になることさえあります。</a:t>
            </a:r>
            <a:endParaRPr lang="en-US" altLang="ja-JP" sz="1600" dirty="0">
              <a:solidFill>
                <a:schemeClr val="tx1"/>
              </a:solidFill>
            </a:endParaRPr>
          </a:p>
          <a:p>
            <a:r>
              <a:rPr kumimoji="1" lang="ja-JP" altLang="en-US" sz="1600" dirty="0">
                <a:solidFill>
                  <a:schemeClr val="tx1"/>
                </a:solidFill>
              </a:rPr>
              <a:t>骨粗鬆症はレントゲン撮影や全身の骨密度を測ることで診断されます。</a:t>
            </a:r>
          </a:p>
        </p:txBody>
      </p:sp>
      <p:sp>
        <p:nvSpPr>
          <p:cNvPr id="5" name="四角形: 角を丸くする 4">
            <a:extLst>
              <a:ext uri="{FF2B5EF4-FFF2-40B4-BE49-F238E27FC236}">
                <a16:creationId xmlns:a16="http://schemas.microsoft.com/office/drawing/2014/main" id="{7194224A-8BDB-444C-AC34-6616D080D76B}"/>
              </a:ext>
            </a:extLst>
          </p:cNvPr>
          <p:cNvSpPr/>
          <p:nvPr/>
        </p:nvSpPr>
        <p:spPr>
          <a:xfrm>
            <a:off x="695131" y="2884844"/>
            <a:ext cx="3066661" cy="54699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骨粗鬆症のメカニズム</a:t>
            </a:r>
            <a:r>
              <a:rPr lang="ja-JP" altLang="en-US" dirty="0">
                <a:solidFill>
                  <a:schemeClr val="accent5">
                    <a:lumMod val="50000"/>
                  </a:schemeClr>
                </a:solidFill>
              </a:rPr>
              <a:t>とは</a:t>
            </a:r>
            <a:endParaRPr kumimoji="1" lang="ja-JP" altLang="en-US" dirty="0">
              <a:solidFill>
                <a:schemeClr val="accent5">
                  <a:lumMod val="50000"/>
                </a:schemeClr>
              </a:solidFill>
            </a:endParaRPr>
          </a:p>
        </p:txBody>
      </p:sp>
      <p:sp>
        <p:nvSpPr>
          <p:cNvPr id="6" name="四角形: 角を丸くする 5">
            <a:extLst>
              <a:ext uri="{FF2B5EF4-FFF2-40B4-BE49-F238E27FC236}">
                <a16:creationId xmlns:a16="http://schemas.microsoft.com/office/drawing/2014/main" id="{7E5134AD-78D9-4050-8F50-614873FF39E6}"/>
              </a:ext>
            </a:extLst>
          </p:cNvPr>
          <p:cNvSpPr/>
          <p:nvPr/>
        </p:nvSpPr>
        <p:spPr>
          <a:xfrm>
            <a:off x="695131" y="3652284"/>
            <a:ext cx="6452118" cy="256190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骨は毎日、少しずつ溶かされ、また新たに作られることを繰り返しています。このバランスが崩れ、溶かされる量のほうが作られる量よりも多くなった場合に、骨密度が低下し、骨粗鬆症になると考えられています。原因は、老化が原因となるものや女性では閉経による女性ホルモンの減少が一番多く、疾患など続発性骨粗鬆症に場合もあります。</a:t>
            </a:r>
            <a:endParaRPr kumimoji="1" lang="ja-JP" altLang="en-US" sz="1600" dirty="0">
              <a:solidFill>
                <a:schemeClr val="tx1"/>
              </a:solidFill>
            </a:endParaRPr>
          </a:p>
        </p:txBody>
      </p:sp>
      <p:pic>
        <p:nvPicPr>
          <p:cNvPr id="8" name="図 7">
            <a:extLst>
              <a:ext uri="{FF2B5EF4-FFF2-40B4-BE49-F238E27FC236}">
                <a16:creationId xmlns:a16="http://schemas.microsoft.com/office/drawing/2014/main" id="{36D1A2A7-13DD-4E92-AF2D-452576F819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6143" y="3158342"/>
            <a:ext cx="4578367" cy="3386973"/>
          </a:xfrm>
          <a:prstGeom prst="rect">
            <a:avLst/>
          </a:prstGeom>
        </p:spPr>
      </p:pic>
      <p:pic>
        <p:nvPicPr>
          <p:cNvPr id="10" name="図 9">
            <a:extLst>
              <a:ext uri="{FF2B5EF4-FFF2-40B4-BE49-F238E27FC236}">
                <a16:creationId xmlns:a16="http://schemas.microsoft.com/office/drawing/2014/main" id="{82E00E23-3686-4161-913B-156DA40110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6434" y="834027"/>
            <a:ext cx="1286054" cy="2019582"/>
          </a:xfrm>
          <a:prstGeom prst="rect">
            <a:avLst/>
          </a:prstGeom>
        </p:spPr>
      </p:pic>
    </p:spTree>
    <p:extLst>
      <p:ext uri="{BB962C8B-B14F-4D97-AF65-F5344CB8AC3E}">
        <p14:creationId xmlns:p14="http://schemas.microsoft.com/office/powerpoint/2010/main" val="2541798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46768587-16FC-4822-81DD-8CED4875FDDA}"/>
              </a:ext>
            </a:extLst>
          </p:cNvPr>
          <p:cNvSpPr/>
          <p:nvPr/>
        </p:nvSpPr>
        <p:spPr>
          <a:xfrm>
            <a:off x="751115" y="163328"/>
            <a:ext cx="2329544" cy="546996"/>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骨強度とは</a:t>
            </a:r>
          </a:p>
        </p:txBody>
      </p:sp>
      <p:sp>
        <p:nvSpPr>
          <p:cNvPr id="3" name="四角形: 角を丸くする 2">
            <a:extLst>
              <a:ext uri="{FF2B5EF4-FFF2-40B4-BE49-F238E27FC236}">
                <a16:creationId xmlns:a16="http://schemas.microsoft.com/office/drawing/2014/main" id="{BDBC2527-F543-4AA6-8EA3-260341F41161}"/>
              </a:ext>
            </a:extLst>
          </p:cNvPr>
          <p:cNvSpPr/>
          <p:nvPr/>
        </p:nvSpPr>
        <p:spPr>
          <a:xfrm>
            <a:off x="751115" y="909375"/>
            <a:ext cx="8422432" cy="216099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骨粗鬆症とは、骨強度（骨の強さ）が低下して、骨折しやすい状態になることです。　</a:t>
            </a:r>
            <a:endParaRPr kumimoji="1" lang="en-US" altLang="ja-JP" sz="1600" dirty="0">
              <a:solidFill>
                <a:schemeClr val="tx1"/>
              </a:solidFill>
            </a:endParaRPr>
          </a:p>
          <a:p>
            <a:endParaRPr kumimoji="1" lang="en-US" altLang="ja-JP" sz="1600" dirty="0">
              <a:solidFill>
                <a:schemeClr val="tx1"/>
              </a:solidFill>
            </a:endParaRPr>
          </a:p>
          <a:p>
            <a:r>
              <a:rPr kumimoji="1" lang="ja-JP" altLang="en-US" sz="1600" dirty="0">
                <a:solidFill>
                  <a:schemeClr val="tx1"/>
                </a:solidFill>
              </a:rPr>
              <a:t>骨強度は、骨量の指標となる「骨密度」と骨の構造など「骨質」の２つの要因によって決まります。骨量は成長期に増加し、</a:t>
            </a:r>
            <a:r>
              <a:rPr kumimoji="1" lang="en-US" altLang="ja-JP" sz="1600" dirty="0">
                <a:solidFill>
                  <a:schemeClr val="tx1"/>
                </a:solidFill>
              </a:rPr>
              <a:t>20</a:t>
            </a:r>
            <a:r>
              <a:rPr kumimoji="1" lang="ja-JP" altLang="en-US" sz="1600" dirty="0">
                <a:solidFill>
                  <a:schemeClr val="tx1"/>
                </a:solidFill>
              </a:rPr>
              <a:t>歳</a:t>
            </a:r>
            <a:r>
              <a:rPr lang="ja-JP" altLang="en-US" sz="1600" dirty="0">
                <a:solidFill>
                  <a:schemeClr val="tx1"/>
                </a:solidFill>
              </a:rPr>
              <a:t>頃に最大骨量に達します。その後、比較的安定に推移した後、加齢に伴い減少します。骨密度をあげるために、若いうちから運動習慣をつけ、バランスの良い食生活を心がけましょう。</a:t>
            </a:r>
            <a:endParaRPr kumimoji="1" lang="ja-JP" altLang="en-US" sz="1600" dirty="0">
              <a:solidFill>
                <a:schemeClr val="tx1"/>
              </a:solidFill>
            </a:endParaRPr>
          </a:p>
        </p:txBody>
      </p:sp>
      <p:sp>
        <p:nvSpPr>
          <p:cNvPr id="5" name="四角形: 角を丸くする 4">
            <a:extLst>
              <a:ext uri="{FF2B5EF4-FFF2-40B4-BE49-F238E27FC236}">
                <a16:creationId xmlns:a16="http://schemas.microsoft.com/office/drawing/2014/main" id="{D3375591-7589-4ED8-BACB-7AE25F9B03FE}"/>
              </a:ext>
            </a:extLst>
          </p:cNvPr>
          <p:cNvSpPr/>
          <p:nvPr/>
        </p:nvSpPr>
        <p:spPr>
          <a:xfrm>
            <a:off x="751115" y="4354243"/>
            <a:ext cx="8083418" cy="159438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女性では閉経後は原則として</a:t>
            </a:r>
            <a:r>
              <a:rPr lang="en-US" altLang="ja-JP" sz="1600" dirty="0">
                <a:solidFill>
                  <a:schemeClr val="tx1"/>
                </a:solidFill>
              </a:rPr>
              <a:t>1</a:t>
            </a:r>
            <a:r>
              <a:rPr lang="ja-JP" altLang="en-US" sz="1600" dirty="0">
                <a:solidFill>
                  <a:schemeClr val="tx1"/>
                </a:solidFill>
              </a:rPr>
              <a:t>年に</a:t>
            </a:r>
            <a:r>
              <a:rPr lang="en-US" altLang="ja-JP" sz="1600" dirty="0">
                <a:solidFill>
                  <a:schemeClr val="tx1"/>
                </a:solidFill>
              </a:rPr>
              <a:t>1</a:t>
            </a:r>
            <a:r>
              <a:rPr lang="ja-JP" altLang="en-US" sz="1600" dirty="0">
                <a:solidFill>
                  <a:schemeClr val="tx1"/>
                </a:solidFill>
              </a:rPr>
              <a:t>回ずつ測定するとよいでしょう。国が行っている公的な節目検診は、</a:t>
            </a:r>
            <a:r>
              <a:rPr lang="en-US" altLang="ja-JP" sz="1600" dirty="0">
                <a:solidFill>
                  <a:schemeClr val="tx1"/>
                </a:solidFill>
              </a:rPr>
              <a:t>40</a:t>
            </a:r>
            <a:r>
              <a:rPr lang="ja-JP" altLang="en-US" sz="1600" dirty="0">
                <a:solidFill>
                  <a:schemeClr val="tx1"/>
                </a:solidFill>
              </a:rPr>
              <a:t>～</a:t>
            </a:r>
            <a:r>
              <a:rPr lang="en-US" altLang="ja-JP" sz="1600" dirty="0">
                <a:solidFill>
                  <a:schemeClr val="tx1"/>
                </a:solidFill>
              </a:rPr>
              <a:t>70</a:t>
            </a:r>
            <a:r>
              <a:rPr lang="ja-JP" altLang="en-US" sz="1600" dirty="0">
                <a:solidFill>
                  <a:schemeClr val="tx1"/>
                </a:solidFill>
              </a:rPr>
              <a:t>歳（</a:t>
            </a:r>
            <a:r>
              <a:rPr lang="en-US" altLang="ja-JP" sz="1600" dirty="0">
                <a:solidFill>
                  <a:schemeClr val="tx1"/>
                </a:solidFill>
              </a:rPr>
              <a:t>5</a:t>
            </a:r>
            <a:r>
              <a:rPr lang="ja-JP" altLang="en-US" sz="1600" dirty="0">
                <a:solidFill>
                  <a:schemeClr val="tx1"/>
                </a:solidFill>
              </a:rPr>
              <a:t>歳刻み）の女性に行っています。それ以外の人も市町村独自の検診や民間の医療機関でも、検査機器をおいてあるところでは骨量の測定ができます。</a:t>
            </a:r>
            <a:endParaRPr lang="en-US" altLang="ja-JP" sz="1600" dirty="0">
              <a:solidFill>
                <a:schemeClr val="tx1"/>
              </a:solidFill>
            </a:endParaRPr>
          </a:p>
        </p:txBody>
      </p:sp>
      <p:pic>
        <p:nvPicPr>
          <p:cNvPr id="7" name="図 6">
            <a:extLst>
              <a:ext uri="{FF2B5EF4-FFF2-40B4-BE49-F238E27FC236}">
                <a16:creationId xmlns:a16="http://schemas.microsoft.com/office/drawing/2014/main" id="{556C6984-77CB-4707-9BC2-52F6286E29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4971" y="752269"/>
            <a:ext cx="1762371" cy="1676634"/>
          </a:xfrm>
          <a:prstGeom prst="rect">
            <a:avLst/>
          </a:prstGeom>
        </p:spPr>
      </p:pic>
      <p:sp>
        <p:nvSpPr>
          <p:cNvPr id="12" name="四角形: 角を丸くする 11">
            <a:extLst>
              <a:ext uri="{FF2B5EF4-FFF2-40B4-BE49-F238E27FC236}">
                <a16:creationId xmlns:a16="http://schemas.microsoft.com/office/drawing/2014/main" id="{0C9E1B99-E902-4004-8B18-938A655BC1B3}"/>
              </a:ext>
            </a:extLst>
          </p:cNvPr>
          <p:cNvSpPr/>
          <p:nvPr/>
        </p:nvSpPr>
        <p:spPr>
          <a:xfrm>
            <a:off x="751115" y="3283612"/>
            <a:ext cx="2682550" cy="546996"/>
          </a:xfrm>
          <a:prstGeom prst="roundRect">
            <a:avLst>
              <a:gd name="adj" fmla="val 16667"/>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定期的に健診を</a:t>
            </a:r>
          </a:p>
        </p:txBody>
      </p:sp>
      <p:pic>
        <p:nvPicPr>
          <p:cNvPr id="14" name="図 13">
            <a:extLst>
              <a:ext uri="{FF2B5EF4-FFF2-40B4-BE49-F238E27FC236}">
                <a16:creationId xmlns:a16="http://schemas.microsoft.com/office/drawing/2014/main" id="{AC2D2DD4-4645-4293-8A75-BEBE2D8236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7639" y="3465069"/>
            <a:ext cx="1398425" cy="2326690"/>
          </a:xfrm>
          <a:prstGeom prst="rect">
            <a:avLst/>
          </a:prstGeom>
        </p:spPr>
      </p:pic>
    </p:spTree>
    <p:extLst>
      <p:ext uri="{BB962C8B-B14F-4D97-AF65-F5344CB8AC3E}">
        <p14:creationId xmlns:p14="http://schemas.microsoft.com/office/powerpoint/2010/main" val="2327966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21154C54-D8B4-4BAB-B645-9F1DDE371E70}"/>
              </a:ext>
            </a:extLst>
          </p:cNvPr>
          <p:cNvSpPr/>
          <p:nvPr/>
        </p:nvSpPr>
        <p:spPr>
          <a:xfrm>
            <a:off x="751115" y="5384893"/>
            <a:ext cx="8015380" cy="813732"/>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骨粗鬆症には加齢などの除去できないものと食事や運動、禁煙などの生活習慣に関わる要因で除去できるものがあります。</a:t>
            </a:r>
            <a:endParaRPr kumimoji="1" lang="ja-JP" altLang="en-US" sz="1600" dirty="0">
              <a:solidFill>
                <a:schemeClr val="tx1"/>
              </a:solidFill>
            </a:endParaRPr>
          </a:p>
        </p:txBody>
      </p:sp>
      <p:sp>
        <p:nvSpPr>
          <p:cNvPr id="3" name="四角形: 角を丸くする 2">
            <a:extLst>
              <a:ext uri="{FF2B5EF4-FFF2-40B4-BE49-F238E27FC236}">
                <a16:creationId xmlns:a16="http://schemas.microsoft.com/office/drawing/2014/main" id="{B4EF7FF7-8BCE-4AAD-831A-BECFC7DE6290}"/>
              </a:ext>
            </a:extLst>
          </p:cNvPr>
          <p:cNvSpPr/>
          <p:nvPr/>
        </p:nvSpPr>
        <p:spPr>
          <a:xfrm>
            <a:off x="876949" y="196464"/>
            <a:ext cx="5297347" cy="546996"/>
          </a:xfrm>
          <a:prstGeom prst="roundRect">
            <a:avLst>
              <a:gd name="adj" fmla="val 16667"/>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骨の量はどれくらい減ったら危険ですか？</a:t>
            </a:r>
          </a:p>
        </p:txBody>
      </p:sp>
      <p:sp>
        <p:nvSpPr>
          <p:cNvPr id="4" name="四角形: 角を丸くする 3">
            <a:extLst>
              <a:ext uri="{FF2B5EF4-FFF2-40B4-BE49-F238E27FC236}">
                <a16:creationId xmlns:a16="http://schemas.microsoft.com/office/drawing/2014/main" id="{C504F52C-4D42-488E-9E4A-859280C3E268}"/>
              </a:ext>
            </a:extLst>
          </p:cNvPr>
          <p:cNvSpPr/>
          <p:nvPr/>
        </p:nvSpPr>
        <p:spPr>
          <a:xfrm>
            <a:off x="751115" y="909375"/>
            <a:ext cx="8422432" cy="390590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accent1">
                    <a:lumMod val="75000"/>
                  </a:schemeClr>
                </a:solidFill>
              </a:rPr>
              <a:t>原発性骨粗鬆症の診断基準</a:t>
            </a:r>
            <a:endParaRPr kumimoji="1" lang="en-US" altLang="ja-JP" sz="1400" dirty="0">
              <a:solidFill>
                <a:schemeClr val="accent1">
                  <a:lumMod val="75000"/>
                </a:schemeClr>
              </a:solidFill>
            </a:endParaRPr>
          </a:p>
          <a:p>
            <a:r>
              <a:rPr lang="ja-JP" altLang="en-US" sz="1200" dirty="0">
                <a:solidFill>
                  <a:schemeClr val="tx1"/>
                </a:solidFill>
              </a:rPr>
              <a:t>低骨量をきたす骨粗鬆症以外の疾患または続発性骨粗鬆症を認めず、骨評価が下記の条件を満たす場合、原発性骨粗鬆症と診断する。</a:t>
            </a:r>
            <a:endParaRPr lang="en-US" altLang="ja-JP" sz="1200" dirty="0">
              <a:solidFill>
                <a:schemeClr val="tx1"/>
              </a:solidFill>
            </a:endParaRPr>
          </a:p>
          <a:p>
            <a:endParaRPr kumimoji="1" lang="en-US" altLang="ja-JP" sz="1200" dirty="0">
              <a:solidFill>
                <a:schemeClr val="tx1"/>
              </a:solidFill>
            </a:endParaRPr>
          </a:p>
          <a:p>
            <a:r>
              <a:rPr lang="ja-JP" altLang="en-US" sz="1200" dirty="0">
                <a:solidFill>
                  <a:schemeClr val="tx1"/>
                </a:solidFill>
              </a:rPr>
              <a:t>１．脆弱性骨折あり</a:t>
            </a:r>
            <a:endParaRPr lang="en-US" altLang="ja-JP" sz="1200" dirty="0">
              <a:solidFill>
                <a:schemeClr val="tx1"/>
              </a:solidFill>
            </a:endParaRPr>
          </a:p>
          <a:p>
            <a:r>
              <a:rPr lang="ja-JP" altLang="en-US" sz="1200" dirty="0">
                <a:solidFill>
                  <a:schemeClr val="tx1"/>
                </a:solidFill>
              </a:rPr>
              <a:t>脆弱性骨折：低骨量（</a:t>
            </a:r>
            <a:r>
              <a:rPr lang="en-US" altLang="ja-JP" sz="1200" dirty="0">
                <a:solidFill>
                  <a:schemeClr val="tx1"/>
                </a:solidFill>
              </a:rPr>
              <a:t>YAM</a:t>
            </a:r>
            <a:r>
              <a:rPr lang="ja-JP" altLang="en-US" sz="1200" dirty="0">
                <a:solidFill>
                  <a:schemeClr val="tx1"/>
                </a:solidFill>
              </a:rPr>
              <a:t>の８０％未満、あるいは脊椎</a:t>
            </a:r>
            <a:r>
              <a:rPr lang="ja-JP" altLang="en-US" sz="1200" dirty="0" err="1">
                <a:solidFill>
                  <a:schemeClr val="tx1"/>
                </a:solidFill>
              </a:rPr>
              <a:t>ｘ</a:t>
            </a:r>
            <a:r>
              <a:rPr lang="ja-JP" altLang="en-US" sz="1200" dirty="0">
                <a:solidFill>
                  <a:schemeClr val="tx1"/>
                </a:solidFill>
              </a:rPr>
              <a:t>線像で骨粗鬆化がある場合）が原因で、軽微な外力により発生した非外傷性骨折。骨折部位は脊椎、大腿骨骨折、橈骨遠位端骨折。</a:t>
            </a:r>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r>
              <a:rPr lang="ja-JP" altLang="en-US" sz="1200" dirty="0">
                <a:solidFill>
                  <a:schemeClr val="tx1"/>
                </a:solidFill>
              </a:rPr>
              <a:t>２．脆弱骨折なし　　</a:t>
            </a:r>
            <a:r>
              <a:rPr lang="en-US" altLang="ja-JP" sz="1200" dirty="0">
                <a:solidFill>
                  <a:schemeClr val="tx1"/>
                </a:solidFill>
              </a:rPr>
              <a:t>※YAM</a:t>
            </a:r>
            <a:r>
              <a:rPr lang="ja-JP" altLang="en-US" sz="1200" dirty="0">
                <a:solidFill>
                  <a:schemeClr val="tx1"/>
                </a:solidFill>
              </a:rPr>
              <a:t>：若年成人平均値（</a:t>
            </a:r>
            <a:r>
              <a:rPr lang="en-US" altLang="ja-JP" sz="1200" dirty="0">
                <a:solidFill>
                  <a:schemeClr val="tx1"/>
                </a:solidFill>
              </a:rPr>
              <a:t>20-44</a:t>
            </a:r>
            <a:r>
              <a:rPr lang="ja-JP" altLang="en-US" sz="1200" dirty="0">
                <a:solidFill>
                  <a:schemeClr val="tx1"/>
                </a:solidFill>
              </a:rPr>
              <a:t>歳）</a:t>
            </a:r>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kumimoji="1" lang="ja-JP" altLang="en-US" sz="1600" dirty="0">
              <a:solidFill>
                <a:schemeClr val="tx1"/>
              </a:solidFill>
            </a:endParaRPr>
          </a:p>
        </p:txBody>
      </p:sp>
      <p:graphicFrame>
        <p:nvGraphicFramePr>
          <p:cNvPr id="5" name="表 4">
            <a:extLst>
              <a:ext uri="{FF2B5EF4-FFF2-40B4-BE49-F238E27FC236}">
                <a16:creationId xmlns:a16="http://schemas.microsoft.com/office/drawing/2014/main" id="{17DCD923-5677-480C-B400-EEC8C8A7ECA1}"/>
              </a:ext>
            </a:extLst>
          </p:cNvPr>
          <p:cNvGraphicFramePr>
            <a:graphicFrameLocks noGrp="1"/>
          </p:cNvGraphicFramePr>
          <p:nvPr>
            <p:extLst>
              <p:ext uri="{D42A27DB-BD31-4B8C-83A1-F6EECF244321}">
                <p14:modId xmlns:p14="http://schemas.microsoft.com/office/powerpoint/2010/main" val="4127600324"/>
              </p:ext>
            </p:extLst>
          </p:nvPr>
        </p:nvGraphicFramePr>
        <p:xfrm>
          <a:off x="1201522" y="3332097"/>
          <a:ext cx="4648199" cy="952500"/>
        </p:xfrm>
        <a:graphic>
          <a:graphicData uri="http://schemas.openxmlformats.org/drawingml/2006/table">
            <a:tbl>
              <a:tblPr>
                <a:tableStyleId>{5C22544A-7EE6-4342-B048-85BDC9FD1C3A}</a:tableStyleId>
              </a:tblPr>
              <a:tblGrid>
                <a:gridCol w="866183">
                  <a:extLst>
                    <a:ext uri="{9D8B030D-6E8A-4147-A177-3AD203B41FA5}">
                      <a16:colId xmlns:a16="http://schemas.microsoft.com/office/drawing/2014/main" val="4194781775"/>
                    </a:ext>
                  </a:extLst>
                </a:gridCol>
                <a:gridCol w="2081378">
                  <a:extLst>
                    <a:ext uri="{9D8B030D-6E8A-4147-A177-3AD203B41FA5}">
                      <a16:colId xmlns:a16="http://schemas.microsoft.com/office/drawing/2014/main" val="2630740107"/>
                    </a:ext>
                  </a:extLst>
                </a:gridCol>
                <a:gridCol w="1700638">
                  <a:extLst>
                    <a:ext uri="{9D8B030D-6E8A-4147-A177-3AD203B41FA5}">
                      <a16:colId xmlns:a16="http://schemas.microsoft.com/office/drawing/2014/main" val="3886973320"/>
                    </a:ext>
                  </a:extLst>
                </a:gridCol>
              </a:tblGrid>
              <a:tr h="238125">
                <a:tc>
                  <a:txBody>
                    <a:bodyPr/>
                    <a:lstStyle/>
                    <a:p>
                      <a:pPr algn="l" fontAlgn="ctr"/>
                      <a:r>
                        <a:rPr lang="ja-JP" altLang="en-US" sz="1100" u="none" strike="noStrike">
                          <a:effectLst/>
                        </a:rPr>
                        <a:t>　</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ja-JP" altLang="en-US" sz="1100" u="none" strike="noStrike">
                          <a:effectLst/>
                        </a:rPr>
                        <a:t>骨密度</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ja-JP" altLang="en-US" sz="1100" u="none" strike="noStrike">
                          <a:effectLst/>
                        </a:rPr>
                        <a:t>脊椎</a:t>
                      </a:r>
                      <a:r>
                        <a:rPr lang="en-US" altLang="ja-JP" sz="1100" u="none" strike="noStrike">
                          <a:effectLst/>
                        </a:rPr>
                        <a:t>X</a:t>
                      </a:r>
                      <a:r>
                        <a:rPr lang="ja-JP" altLang="en-US" sz="1100" u="none" strike="noStrike">
                          <a:effectLst/>
                        </a:rPr>
                        <a:t>線像での骨粗鬆化</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003588921"/>
                  </a:ext>
                </a:extLst>
              </a:tr>
              <a:tr h="238125">
                <a:tc>
                  <a:txBody>
                    <a:bodyPr/>
                    <a:lstStyle/>
                    <a:p>
                      <a:pPr algn="l" fontAlgn="ctr"/>
                      <a:r>
                        <a:rPr lang="ja-JP" altLang="en-US" sz="1100" u="none" strike="noStrike">
                          <a:effectLst/>
                        </a:rPr>
                        <a:t>正常</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en-US" altLang="ja-JP" sz="1100" u="none" strike="noStrike">
                          <a:effectLst/>
                        </a:rPr>
                        <a:t>YAM</a:t>
                      </a:r>
                      <a:r>
                        <a:rPr lang="ja-JP" altLang="en-US" sz="1100" u="none" strike="noStrike">
                          <a:effectLst/>
                        </a:rPr>
                        <a:t>の８０％以上</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ja-JP" altLang="en-US" sz="1100" u="none" strike="noStrike">
                          <a:effectLst/>
                        </a:rPr>
                        <a:t>なし</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566987388"/>
                  </a:ext>
                </a:extLst>
              </a:tr>
              <a:tr h="238125">
                <a:tc>
                  <a:txBody>
                    <a:bodyPr/>
                    <a:lstStyle/>
                    <a:p>
                      <a:pPr algn="l" fontAlgn="ctr"/>
                      <a:r>
                        <a:rPr lang="ja-JP" altLang="en-US" sz="1100" u="none" strike="noStrike">
                          <a:effectLst/>
                        </a:rPr>
                        <a:t>骨量減少</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en-US" altLang="ja-JP" sz="1100" u="none" strike="noStrike">
                          <a:effectLst/>
                        </a:rPr>
                        <a:t>YAM</a:t>
                      </a:r>
                      <a:r>
                        <a:rPr lang="ja-JP" altLang="en-US" sz="1100" u="none" strike="noStrike">
                          <a:effectLst/>
                        </a:rPr>
                        <a:t>の７０％以上８０％未満</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ja-JP" altLang="en-US" sz="1100" u="none" strike="noStrike">
                          <a:effectLst/>
                        </a:rPr>
                        <a:t>疑いあり</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370313300"/>
                  </a:ext>
                </a:extLst>
              </a:tr>
              <a:tr h="238125">
                <a:tc>
                  <a:txBody>
                    <a:bodyPr/>
                    <a:lstStyle/>
                    <a:p>
                      <a:pPr algn="l" fontAlgn="ctr"/>
                      <a:r>
                        <a:rPr lang="ja-JP" altLang="en-US" sz="1100" u="none" strike="noStrike">
                          <a:effectLst/>
                        </a:rPr>
                        <a:t>骨粗鬆症</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en-US" altLang="ja-JP" sz="1100" u="none" strike="noStrike" dirty="0">
                          <a:effectLst/>
                        </a:rPr>
                        <a:t>YAM</a:t>
                      </a:r>
                      <a:r>
                        <a:rPr lang="ja-JP" altLang="en-US" sz="1100" u="none" strike="noStrike" dirty="0">
                          <a:effectLst/>
                        </a:rPr>
                        <a:t>の７０％未満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l" fontAlgn="ctr"/>
                      <a:r>
                        <a:rPr lang="ja-JP" altLang="en-US" sz="1100" u="none" strike="noStrike" dirty="0">
                          <a:effectLst/>
                        </a:rPr>
                        <a:t>あり</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614173552"/>
                  </a:ext>
                </a:extLst>
              </a:tr>
            </a:tbl>
          </a:graphicData>
        </a:graphic>
      </p:graphicFrame>
    </p:spTree>
    <p:extLst>
      <p:ext uri="{BB962C8B-B14F-4D97-AF65-F5344CB8AC3E}">
        <p14:creationId xmlns:p14="http://schemas.microsoft.com/office/powerpoint/2010/main" val="3900733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670C1E4A-7147-46C4-80D9-71655479FCEC}"/>
              </a:ext>
            </a:extLst>
          </p:cNvPr>
          <p:cNvSpPr/>
          <p:nvPr/>
        </p:nvSpPr>
        <p:spPr>
          <a:xfrm>
            <a:off x="948615" y="169705"/>
            <a:ext cx="2682550" cy="546996"/>
          </a:xfrm>
          <a:prstGeom prst="roundRect">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骨粗鬆症予防するには</a:t>
            </a:r>
          </a:p>
        </p:txBody>
      </p:sp>
      <p:sp>
        <p:nvSpPr>
          <p:cNvPr id="3" name="四角形: 角を丸くする 2">
            <a:extLst>
              <a:ext uri="{FF2B5EF4-FFF2-40B4-BE49-F238E27FC236}">
                <a16:creationId xmlns:a16="http://schemas.microsoft.com/office/drawing/2014/main" id="{6A6290D6-5E83-4C9B-B832-8C8913C64EDF}"/>
              </a:ext>
            </a:extLst>
          </p:cNvPr>
          <p:cNvSpPr/>
          <p:nvPr/>
        </p:nvSpPr>
        <p:spPr>
          <a:xfrm>
            <a:off x="948614" y="3528763"/>
            <a:ext cx="8083418" cy="29307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カルシウムは血液中にも存在</a:t>
            </a:r>
            <a:r>
              <a:rPr lang="ja-JP" altLang="en-US" sz="1600" dirty="0">
                <a:solidFill>
                  <a:schemeClr val="tx1"/>
                </a:solidFill>
              </a:rPr>
              <a:t>し、血液中のカルシウムの濃度は一定の範囲内に維持され、生命の維持に多くの生理作用に関与しています。慢性的にカルシウムの摂取量が不足すると、カルシウムが骨から取り出される量が多くなることにより、骨量が減少し、骨粗鬆症になる可能性が高くなります。</a:t>
            </a:r>
            <a:endParaRPr lang="en-US" altLang="ja-JP" sz="1600" dirty="0">
              <a:solidFill>
                <a:schemeClr val="tx1"/>
              </a:solidFill>
            </a:endParaRPr>
          </a:p>
          <a:p>
            <a:r>
              <a:rPr lang="ja-JP" altLang="en-US" sz="1600" dirty="0">
                <a:solidFill>
                  <a:schemeClr val="tx1"/>
                </a:solidFill>
              </a:rPr>
              <a:t>　そこで骨の健康のためにはカルシウムの摂取が重要です。この</a:t>
            </a:r>
            <a:r>
              <a:rPr kumimoji="1" lang="ja-JP" altLang="en-US" sz="1600" dirty="0">
                <a:solidFill>
                  <a:schemeClr val="tx1"/>
                </a:solidFill>
              </a:rPr>
              <a:t>他、カルシウムの吸収を促進するビタミン</a:t>
            </a:r>
            <a:r>
              <a:rPr kumimoji="1" lang="en-US" altLang="ja-JP" sz="1600" dirty="0">
                <a:solidFill>
                  <a:schemeClr val="tx1"/>
                </a:solidFill>
              </a:rPr>
              <a:t>D</a:t>
            </a:r>
            <a:r>
              <a:rPr kumimoji="1" lang="ja-JP" altLang="en-US" sz="1600" dirty="0">
                <a:solidFill>
                  <a:schemeClr val="tx1"/>
                </a:solidFill>
              </a:rPr>
              <a:t>や骨へのカルシウムの取り込みを助けるビタミン</a:t>
            </a:r>
            <a:r>
              <a:rPr kumimoji="1" lang="en-US" altLang="ja-JP" sz="1600" dirty="0">
                <a:solidFill>
                  <a:schemeClr val="tx1"/>
                </a:solidFill>
              </a:rPr>
              <a:t>K</a:t>
            </a:r>
            <a:r>
              <a:rPr kumimoji="1" lang="ja-JP" altLang="en-US" sz="1600" dirty="0">
                <a:solidFill>
                  <a:schemeClr val="tx1"/>
                </a:solidFill>
              </a:rPr>
              <a:t>など、様々な栄養素も必要です。</a:t>
            </a:r>
            <a:r>
              <a:rPr kumimoji="1" lang="en-US" altLang="ja-JP" sz="1600" dirty="0">
                <a:solidFill>
                  <a:schemeClr val="tx1"/>
                </a:solidFill>
              </a:rPr>
              <a:t>1</a:t>
            </a:r>
            <a:r>
              <a:rPr kumimoji="1" lang="ja-JP" altLang="en-US" sz="1600" dirty="0">
                <a:solidFill>
                  <a:schemeClr val="tx1"/>
                </a:solidFill>
              </a:rPr>
              <a:t>日</a:t>
            </a:r>
            <a:r>
              <a:rPr kumimoji="1" lang="en-US" altLang="ja-JP" sz="1600" dirty="0">
                <a:solidFill>
                  <a:schemeClr val="tx1"/>
                </a:solidFill>
              </a:rPr>
              <a:t>3</a:t>
            </a:r>
            <a:r>
              <a:rPr kumimoji="1" lang="ja-JP" altLang="en-US" sz="1600" dirty="0">
                <a:solidFill>
                  <a:schemeClr val="tx1"/>
                </a:solidFill>
              </a:rPr>
              <a:t>回バランスの取れた食事を取りましょう。牛乳や乳製品を適宜とるように心がけましょう。</a:t>
            </a:r>
          </a:p>
        </p:txBody>
      </p:sp>
      <p:pic>
        <p:nvPicPr>
          <p:cNvPr id="4" name="図 3">
            <a:extLst>
              <a:ext uri="{FF2B5EF4-FFF2-40B4-BE49-F238E27FC236}">
                <a16:creationId xmlns:a16="http://schemas.microsoft.com/office/drawing/2014/main" id="{07504173-101C-4FF8-8DA6-AE248F2358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4051" y="3970774"/>
            <a:ext cx="2505075" cy="1743075"/>
          </a:xfrm>
          <a:prstGeom prst="rect">
            <a:avLst/>
          </a:prstGeom>
        </p:spPr>
      </p:pic>
      <p:pic>
        <p:nvPicPr>
          <p:cNvPr id="5" name="図 4">
            <a:extLst>
              <a:ext uri="{FF2B5EF4-FFF2-40B4-BE49-F238E27FC236}">
                <a16:creationId xmlns:a16="http://schemas.microsoft.com/office/drawing/2014/main" id="{54EDB3BB-EFAD-4939-A3E5-6BBC797ADE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98746" y="709459"/>
            <a:ext cx="2087238" cy="2072783"/>
          </a:xfrm>
          <a:prstGeom prst="rect">
            <a:avLst/>
          </a:prstGeom>
        </p:spPr>
      </p:pic>
      <p:sp>
        <p:nvSpPr>
          <p:cNvPr id="6" name="四角形: 角を丸くする 5">
            <a:extLst>
              <a:ext uri="{FF2B5EF4-FFF2-40B4-BE49-F238E27FC236}">
                <a16:creationId xmlns:a16="http://schemas.microsoft.com/office/drawing/2014/main" id="{2DD2DD30-41BC-4B12-897D-663269E67970}"/>
              </a:ext>
            </a:extLst>
          </p:cNvPr>
          <p:cNvSpPr/>
          <p:nvPr/>
        </p:nvSpPr>
        <p:spPr>
          <a:xfrm>
            <a:off x="948614" y="2782242"/>
            <a:ext cx="4080585" cy="546996"/>
          </a:xfrm>
          <a:prstGeom prst="roundRect">
            <a:avLst/>
          </a:prstGeom>
          <a:solidFill>
            <a:srgbClr val="FFC9F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骨粗鬆症のための食生活ポイント</a:t>
            </a:r>
          </a:p>
        </p:txBody>
      </p:sp>
      <p:sp>
        <p:nvSpPr>
          <p:cNvPr id="7" name="四角形: 角を丸くする 6">
            <a:extLst>
              <a:ext uri="{FF2B5EF4-FFF2-40B4-BE49-F238E27FC236}">
                <a16:creationId xmlns:a16="http://schemas.microsoft.com/office/drawing/2014/main" id="{FCD6A5B6-ECCD-45DD-8F5B-189586EF9688}"/>
              </a:ext>
            </a:extLst>
          </p:cNvPr>
          <p:cNvSpPr/>
          <p:nvPr/>
        </p:nvSpPr>
        <p:spPr>
          <a:xfrm>
            <a:off x="867750" y="867815"/>
            <a:ext cx="8083418" cy="175606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●カルシウムの摂取</a:t>
            </a:r>
            <a:endParaRPr lang="en-US" altLang="ja-JP" sz="1600" dirty="0">
              <a:solidFill>
                <a:schemeClr val="tx1"/>
              </a:solidFill>
            </a:endParaRPr>
          </a:p>
          <a:p>
            <a:r>
              <a:rPr kumimoji="1" lang="ja-JP" altLang="en-US" sz="1600" dirty="0">
                <a:solidFill>
                  <a:schemeClr val="tx1"/>
                </a:solidFill>
              </a:rPr>
              <a:t>●ビタミン</a:t>
            </a:r>
            <a:r>
              <a:rPr kumimoji="1" lang="en-US" altLang="ja-JP" sz="1600" dirty="0">
                <a:solidFill>
                  <a:schemeClr val="tx1"/>
                </a:solidFill>
              </a:rPr>
              <a:t>D</a:t>
            </a:r>
            <a:r>
              <a:rPr kumimoji="1" lang="ja-JP" altLang="en-US" sz="1600" dirty="0">
                <a:solidFill>
                  <a:schemeClr val="tx1"/>
                </a:solidFill>
              </a:rPr>
              <a:t>を体内で合成するために必要な日光浴</a:t>
            </a:r>
            <a:endParaRPr kumimoji="1" lang="en-US" altLang="ja-JP" sz="1600" dirty="0">
              <a:solidFill>
                <a:schemeClr val="tx1"/>
              </a:solidFill>
            </a:endParaRPr>
          </a:p>
          <a:p>
            <a:r>
              <a:rPr lang="ja-JP" altLang="en-US" sz="1600" dirty="0">
                <a:solidFill>
                  <a:schemeClr val="tx1"/>
                </a:solidFill>
              </a:rPr>
              <a:t>●骨に刺激の加わる運動　筋トレやウォーキング　水泳</a:t>
            </a:r>
            <a:endParaRPr lang="en-US" altLang="ja-JP" sz="1600" dirty="0">
              <a:solidFill>
                <a:schemeClr val="tx1"/>
              </a:solidFill>
            </a:endParaRPr>
          </a:p>
          <a:p>
            <a:r>
              <a:rPr lang="ja-JP" altLang="en-US" sz="1600" dirty="0">
                <a:solidFill>
                  <a:schemeClr val="tx1"/>
                </a:solidFill>
              </a:rPr>
              <a:t>　☆スポーツが苦手という方やこれから始める方は散歩や自転車乗りから始めると</a:t>
            </a:r>
            <a:endParaRPr lang="en-US" altLang="ja-JP" sz="1600" dirty="0">
              <a:solidFill>
                <a:schemeClr val="tx1"/>
              </a:solidFill>
            </a:endParaRPr>
          </a:p>
          <a:p>
            <a:r>
              <a:rPr lang="ja-JP" altLang="en-US" sz="1600" dirty="0">
                <a:solidFill>
                  <a:schemeClr val="tx1"/>
                </a:solidFill>
              </a:rPr>
              <a:t>　よいでしょう　</a:t>
            </a:r>
            <a:endParaRPr kumimoji="1" lang="ja-JP" altLang="en-US" sz="1600" dirty="0">
              <a:solidFill>
                <a:schemeClr val="tx1"/>
              </a:solidFill>
            </a:endParaRPr>
          </a:p>
        </p:txBody>
      </p:sp>
    </p:spTree>
    <p:extLst>
      <p:ext uri="{BB962C8B-B14F-4D97-AF65-F5344CB8AC3E}">
        <p14:creationId xmlns:p14="http://schemas.microsoft.com/office/powerpoint/2010/main" val="3656604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E928A64C-9AA7-4801-8A71-1F6FD2A5F2DE}"/>
              </a:ext>
            </a:extLst>
          </p:cNvPr>
          <p:cNvSpPr/>
          <p:nvPr/>
        </p:nvSpPr>
        <p:spPr>
          <a:xfrm>
            <a:off x="548968" y="2141925"/>
            <a:ext cx="5876999" cy="546996"/>
          </a:xfrm>
          <a:prstGeom prst="roundRect">
            <a:avLst/>
          </a:prstGeom>
          <a:solidFill>
            <a:srgbClr val="FFC9F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カルシウムやビタミン</a:t>
            </a:r>
            <a:r>
              <a:rPr kumimoji="1" lang="en-US" altLang="ja-JP" dirty="0">
                <a:solidFill>
                  <a:schemeClr val="accent5">
                    <a:lumMod val="50000"/>
                  </a:schemeClr>
                </a:solidFill>
              </a:rPr>
              <a:t>D</a:t>
            </a:r>
            <a:r>
              <a:rPr kumimoji="1" lang="ja-JP" altLang="en-US" dirty="0">
                <a:solidFill>
                  <a:schemeClr val="accent5">
                    <a:lumMod val="50000"/>
                  </a:schemeClr>
                </a:solidFill>
              </a:rPr>
              <a:t>やビタミン</a:t>
            </a:r>
            <a:r>
              <a:rPr kumimoji="1" lang="en-US" altLang="ja-JP" dirty="0">
                <a:solidFill>
                  <a:schemeClr val="accent5">
                    <a:lumMod val="50000"/>
                  </a:schemeClr>
                </a:solidFill>
              </a:rPr>
              <a:t>K</a:t>
            </a:r>
            <a:r>
              <a:rPr kumimoji="1" lang="ja-JP" altLang="en-US" dirty="0">
                <a:solidFill>
                  <a:schemeClr val="accent5">
                    <a:lumMod val="50000"/>
                  </a:schemeClr>
                </a:solidFill>
              </a:rPr>
              <a:t>を多く含む食品</a:t>
            </a:r>
          </a:p>
        </p:txBody>
      </p:sp>
      <p:sp>
        <p:nvSpPr>
          <p:cNvPr id="3" name="四角形: 角を丸くする 2">
            <a:extLst>
              <a:ext uri="{FF2B5EF4-FFF2-40B4-BE49-F238E27FC236}">
                <a16:creationId xmlns:a16="http://schemas.microsoft.com/office/drawing/2014/main" id="{D972BA19-D15B-4B68-AB1E-D8EFF03EC523}"/>
              </a:ext>
            </a:extLst>
          </p:cNvPr>
          <p:cNvSpPr/>
          <p:nvPr/>
        </p:nvSpPr>
        <p:spPr>
          <a:xfrm>
            <a:off x="548968" y="2954216"/>
            <a:ext cx="7983578" cy="375843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●カルシウムを多く含む食品：牛乳、チーズ、ヨーグルトなどの乳製品、小魚、</a:t>
            </a:r>
            <a:endParaRPr lang="en-US" altLang="ja-JP" sz="1600" dirty="0">
              <a:solidFill>
                <a:schemeClr val="tx1"/>
              </a:solidFill>
            </a:endParaRPr>
          </a:p>
          <a:p>
            <a:r>
              <a:rPr lang="ja-JP" altLang="en-US" sz="1600" dirty="0">
                <a:solidFill>
                  <a:schemeClr val="tx1"/>
                </a:solidFill>
              </a:rPr>
              <a:t>豆腐、納豆などの豆製品、野菜類、海藻に多く含まれています。</a:t>
            </a:r>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●カルシウムの吸収を促すビタミン</a:t>
            </a:r>
            <a:r>
              <a:rPr lang="en-US" altLang="ja-JP" sz="1600" dirty="0">
                <a:solidFill>
                  <a:schemeClr val="tx1"/>
                </a:solidFill>
              </a:rPr>
              <a:t>D</a:t>
            </a:r>
            <a:r>
              <a:rPr lang="ja-JP" altLang="en-US" sz="1600" dirty="0">
                <a:solidFill>
                  <a:schemeClr val="tx1"/>
                </a:solidFill>
              </a:rPr>
              <a:t>を多く含む食品：いわし、さんま、サケなどの魚やきくらげ、しいたけなどのきのこに多く含まれています。</a:t>
            </a:r>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●骨へカルシウムが沈着するのを促すビタミン</a:t>
            </a:r>
            <a:r>
              <a:rPr lang="en-US" altLang="ja-JP" sz="1600" dirty="0">
                <a:solidFill>
                  <a:schemeClr val="tx1"/>
                </a:solidFill>
              </a:rPr>
              <a:t>K</a:t>
            </a:r>
            <a:r>
              <a:rPr lang="ja-JP" altLang="en-US" sz="1600" dirty="0">
                <a:solidFill>
                  <a:schemeClr val="tx1"/>
                </a:solidFill>
              </a:rPr>
              <a:t>を多く含む食品：小松菜、春菊など緑黄色野菜、納豆に多くふくまれています。</a:t>
            </a:r>
            <a:endParaRPr lang="en-US" altLang="ja-JP" sz="1600" dirty="0">
              <a:solidFill>
                <a:schemeClr val="tx1"/>
              </a:solidFill>
            </a:endParaRPr>
          </a:p>
          <a:p>
            <a:endParaRPr lang="en-US" altLang="ja-JP" sz="1600" dirty="0">
              <a:solidFill>
                <a:schemeClr val="tx1"/>
              </a:solidFill>
            </a:endParaRPr>
          </a:p>
        </p:txBody>
      </p:sp>
      <p:pic>
        <p:nvPicPr>
          <p:cNvPr id="6" name="図 5">
            <a:extLst>
              <a:ext uri="{FF2B5EF4-FFF2-40B4-BE49-F238E27FC236}">
                <a16:creationId xmlns:a16="http://schemas.microsoft.com/office/drawing/2014/main" id="{5E689D97-3D7C-4759-AF4E-F66DD5524E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9689" y="1725340"/>
            <a:ext cx="3061844" cy="1748245"/>
          </a:xfrm>
          <a:prstGeom prst="rect">
            <a:avLst/>
          </a:prstGeom>
        </p:spPr>
      </p:pic>
      <p:pic>
        <p:nvPicPr>
          <p:cNvPr id="8" name="図 7">
            <a:extLst>
              <a:ext uri="{FF2B5EF4-FFF2-40B4-BE49-F238E27FC236}">
                <a16:creationId xmlns:a16="http://schemas.microsoft.com/office/drawing/2014/main" id="{092F84CC-675E-459A-A854-D7B5295231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82136" y="4769979"/>
            <a:ext cx="2876951" cy="1800476"/>
          </a:xfrm>
          <a:prstGeom prst="rect">
            <a:avLst/>
          </a:prstGeom>
        </p:spPr>
      </p:pic>
      <p:pic>
        <p:nvPicPr>
          <p:cNvPr id="12" name="図 11">
            <a:extLst>
              <a:ext uri="{FF2B5EF4-FFF2-40B4-BE49-F238E27FC236}">
                <a16:creationId xmlns:a16="http://schemas.microsoft.com/office/drawing/2014/main" id="{B86F818A-CA09-4370-B581-609A84C6A5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7243" y="3418616"/>
            <a:ext cx="3411434" cy="1414819"/>
          </a:xfrm>
          <a:prstGeom prst="rect">
            <a:avLst/>
          </a:prstGeom>
        </p:spPr>
      </p:pic>
      <p:sp>
        <p:nvSpPr>
          <p:cNvPr id="7" name="四角形: 角を丸くする 6">
            <a:extLst>
              <a:ext uri="{FF2B5EF4-FFF2-40B4-BE49-F238E27FC236}">
                <a16:creationId xmlns:a16="http://schemas.microsoft.com/office/drawing/2014/main" id="{3FA96FCA-E397-427B-A9D0-27AE114EE64C}"/>
              </a:ext>
            </a:extLst>
          </p:cNvPr>
          <p:cNvSpPr/>
          <p:nvPr/>
        </p:nvSpPr>
        <p:spPr>
          <a:xfrm>
            <a:off x="548968" y="80374"/>
            <a:ext cx="4080585" cy="546996"/>
          </a:xfrm>
          <a:prstGeom prst="roundRect">
            <a:avLst/>
          </a:prstGeom>
          <a:solidFill>
            <a:srgbClr val="FFC9F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バランスの取れた食事とは</a:t>
            </a:r>
          </a:p>
        </p:txBody>
      </p:sp>
      <p:sp>
        <p:nvSpPr>
          <p:cNvPr id="9" name="四角形: 角を丸くする 8">
            <a:extLst>
              <a:ext uri="{FF2B5EF4-FFF2-40B4-BE49-F238E27FC236}">
                <a16:creationId xmlns:a16="http://schemas.microsoft.com/office/drawing/2014/main" id="{D9F972A9-CDF0-4300-ABBC-C13AFBDE8529}"/>
              </a:ext>
            </a:extLst>
          </p:cNvPr>
          <p:cNvSpPr/>
          <p:nvPr/>
        </p:nvSpPr>
        <p:spPr>
          <a:xfrm>
            <a:off x="548968" y="892665"/>
            <a:ext cx="8083418" cy="102743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主食（ごはん・パン・麺）、副菜（野菜・きのこ・いも・海藻料理）、主菜（肉・魚・大豆料理）のそろった食事です。</a:t>
            </a:r>
          </a:p>
        </p:txBody>
      </p:sp>
      <p:pic>
        <p:nvPicPr>
          <p:cNvPr id="10" name="図 9">
            <a:extLst>
              <a:ext uri="{FF2B5EF4-FFF2-40B4-BE49-F238E27FC236}">
                <a16:creationId xmlns:a16="http://schemas.microsoft.com/office/drawing/2014/main" id="{BFCE6D38-BF12-40B1-96EA-8C2191ADA4C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75565" y="80374"/>
            <a:ext cx="1482157" cy="1651987"/>
          </a:xfrm>
          <a:prstGeom prst="rect">
            <a:avLst/>
          </a:prstGeom>
        </p:spPr>
      </p:pic>
    </p:spTree>
    <p:extLst>
      <p:ext uri="{BB962C8B-B14F-4D97-AF65-F5344CB8AC3E}">
        <p14:creationId xmlns:p14="http://schemas.microsoft.com/office/powerpoint/2010/main" val="883480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19431494-7E48-4080-88FB-87C76D50B50D}"/>
              </a:ext>
            </a:extLst>
          </p:cNvPr>
          <p:cNvSpPr/>
          <p:nvPr/>
        </p:nvSpPr>
        <p:spPr>
          <a:xfrm>
            <a:off x="640704" y="131392"/>
            <a:ext cx="4080585" cy="546996"/>
          </a:xfrm>
          <a:prstGeom prst="roundRect">
            <a:avLst/>
          </a:prstGeom>
          <a:solidFill>
            <a:schemeClr val="accent1">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ビタミン</a:t>
            </a:r>
            <a:r>
              <a:rPr kumimoji="1" lang="en-US" altLang="ja-JP" dirty="0">
                <a:solidFill>
                  <a:schemeClr val="accent5">
                    <a:lumMod val="50000"/>
                  </a:schemeClr>
                </a:solidFill>
              </a:rPr>
              <a:t>D</a:t>
            </a:r>
            <a:r>
              <a:rPr kumimoji="1" lang="ja-JP" altLang="en-US" dirty="0">
                <a:solidFill>
                  <a:schemeClr val="accent5">
                    <a:lumMod val="50000"/>
                  </a:schemeClr>
                </a:solidFill>
              </a:rPr>
              <a:t>合成のための運動</a:t>
            </a:r>
          </a:p>
        </p:txBody>
      </p:sp>
      <p:sp>
        <p:nvSpPr>
          <p:cNvPr id="3" name="四角形: 角を丸くする 2">
            <a:extLst>
              <a:ext uri="{FF2B5EF4-FFF2-40B4-BE49-F238E27FC236}">
                <a16:creationId xmlns:a16="http://schemas.microsoft.com/office/drawing/2014/main" id="{801166A4-6605-456B-BEEB-10E393F591C7}"/>
              </a:ext>
            </a:extLst>
          </p:cNvPr>
          <p:cNvSpPr/>
          <p:nvPr/>
        </p:nvSpPr>
        <p:spPr>
          <a:xfrm>
            <a:off x="640704" y="911580"/>
            <a:ext cx="8083418" cy="102743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運動で骨に負荷をかけて、刺激を加えること、日光にあたり、体内でのビタミン</a:t>
            </a:r>
            <a:r>
              <a:rPr kumimoji="1" lang="en-US" altLang="ja-JP" sz="1600" dirty="0">
                <a:solidFill>
                  <a:schemeClr val="tx1"/>
                </a:solidFill>
              </a:rPr>
              <a:t>D</a:t>
            </a:r>
            <a:r>
              <a:rPr kumimoji="1" lang="ja-JP" altLang="en-US" sz="1600" dirty="0">
                <a:solidFill>
                  <a:schemeClr val="tx1"/>
                </a:solidFill>
              </a:rPr>
              <a:t>の合成を促すことが骨粗鬆症の予防となります。</a:t>
            </a:r>
          </a:p>
        </p:txBody>
      </p:sp>
      <p:sp>
        <p:nvSpPr>
          <p:cNvPr id="4" name="四角形: 角を丸くする 3">
            <a:extLst>
              <a:ext uri="{FF2B5EF4-FFF2-40B4-BE49-F238E27FC236}">
                <a16:creationId xmlns:a16="http://schemas.microsoft.com/office/drawing/2014/main" id="{C58A62E6-F2D9-4568-A1BE-3A0A83272BBD}"/>
              </a:ext>
            </a:extLst>
          </p:cNvPr>
          <p:cNvSpPr/>
          <p:nvPr/>
        </p:nvSpPr>
        <p:spPr>
          <a:xfrm>
            <a:off x="638471" y="2145158"/>
            <a:ext cx="4080585" cy="546996"/>
          </a:xfrm>
          <a:prstGeom prst="roundRect">
            <a:avLst/>
          </a:prstGeom>
          <a:solidFill>
            <a:schemeClr val="accent1">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一日の運動量の目安</a:t>
            </a:r>
          </a:p>
        </p:txBody>
      </p:sp>
      <p:sp>
        <p:nvSpPr>
          <p:cNvPr id="5" name="四角形: 角を丸くする 4">
            <a:extLst>
              <a:ext uri="{FF2B5EF4-FFF2-40B4-BE49-F238E27FC236}">
                <a16:creationId xmlns:a16="http://schemas.microsoft.com/office/drawing/2014/main" id="{D6E19B3F-315B-4F26-B6FA-8693ECBD80D8}"/>
              </a:ext>
            </a:extLst>
          </p:cNvPr>
          <p:cNvSpPr/>
          <p:nvPr/>
        </p:nvSpPr>
        <p:spPr>
          <a:xfrm>
            <a:off x="565203" y="2898297"/>
            <a:ext cx="8083418" cy="389678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a:solidFill>
                <a:schemeClr val="tx1"/>
              </a:solidFill>
            </a:endParaRPr>
          </a:p>
          <a:p>
            <a:r>
              <a:rPr lang="ja-JP" altLang="en-US" sz="1600" dirty="0">
                <a:solidFill>
                  <a:schemeClr val="tx1"/>
                </a:solidFill>
              </a:rPr>
              <a:t>骨を強くするためには、生活の中に散歩などの軽い運動や、こまめに家事をするなどの活動的な習慣を取り入れることが大切です。散歩なら</a:t>
            </a:r>
            <a:r>
              <a:rPr lang="en-US" altLang="ja-JP" sz="1600" dirty="0">
                <a:solidFill>
                  <a:schemeClr val="tx1"/>
                </a:solidFill>
              </a:rPr>
              <a:t>1</a:t>
            </a:r>
            <a:r>
              <a:rPr lang="ja-JP" altLang="en-US" sz="1600" dirty="0">
                <a:solidFill>
                  <a:schemeClr val="tx1"/>
                </a:solidFill>
              </a:rPr>
              <a:t>日</a:t>
            </a:r>
            <a:r>
              <a:rPr lang="en-US" altLang="ja-JP" sz="1600" dirty="0">
                <a:solidFill>
                  <a:schemeClr val="tx1"/>
                </a:solidFill>
              </a:rPr>
              <a:t>30</a:t>
            </a:r>
            <a:r>
              <a:rPr lang="ja-JP" altLang="en-US" sz="1600" dirty="0">
                <a:solidFill>
                  <a:schemeClr val="tx1"/>
                </a:solidFill>
              </a:rPr>
              <a:t>分間、</a:t>
            </a:r>
            <a:r>
              <a:rPr lang="en-US" altLang="ja-JP" sz="1600" dirty="0">
                <a:solidFill>
                  <a:schemeClr val="tx1"/>
                </a:solidFill>
              </a:rPr>
              <a:t>2</a:t>
            </a:r>
            <a:r>
              <a:rPr lang="ja-JP" altLang="en-US" sz="1600" dirty="0">
                <a:solidFill>
                  <a:schemeClr val="tx1"/>
                </a:solidFill>
              </a:rPr>
              <a:t>キロメートル歩くくらい（バスの停留所２～３）で充分です。</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水泳は週に２回、自分でできるスタイルでゆっくり</a:t>
            </a:r>
            <a:r>
              <a:rPr lang="en-US" altLang="ja-JP" sz="1600" dirty="0">
                <a:solidFill>
                  <a:schemeClr val="tx1"/>
                </a:solidFill>
              </a:rPr>
              <a:t>30</a:t>
            </a:r>
            <a:r>
              <a:rPr lang="ja-JP" altLang="en-US" sz="1600" dirty="0">
                <a:solidFill>
                  <a:schemeClr val="tx1"/>
                </a:solidFill>
              </a:rPr>
              <a:t>分程度泳ぐとよいでしょう。</a:t>
            </a:r>
            <a:endParaRPr lang="en-US" altLang="ja-JP" sz="1600" dirty="0">
              <a:solidFill>
                <a:schemeClr val="tx1"/>
              </a:solidFill>
            </a:endParaRPr>
          </a:p>
          <a:p>
            <a:r>
              <a:rPr lang="ja-JP" altLang="en-US" sz="1600" dirty="0">
                <a:solidFill>
                  <a:schemeClr val="tx1"/>
                </a:solidFill>
              </a:rPr>
              <a:t>泳げない人はプールを自分のペースで</a:t>
            </a:r>
            <a:r>
              <a:rPr lang="en-US" altLang="ja-JP" sz="1600" dirty="0">
                <a:solidFill>
                  <a:schemeClr val="tx1"/>
                </a:solidFill>
              </a:rPr>
              <a:t>30</a:t>
            </a:r>
            <a:r>
              <a:rPr lang="ja-JP" altLang="en-US" sz="1600" dirty="0">
                <a:solidFill>
                  <a:schemeClr val="tx1"/>
                </a:solidFill>
              </a:rPr>
              <a:t>分程度ゆっくり歩きましょう。</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自転車はいつもの用事のついでにちょっと遠出をするつもりで</a:t>
            </a:r>
            <a:r>
              <a:rPr kumimoji="1" lang="en-US" altLang="ja-JP" sz="1600" dirty="0">
                <a:solidFill>
                  <a:schemeClr val="tx1"/>
                </a:solidFill>
              </a:rPr>
              <a:t>1</a:t>
            </a:r>
            <a:r>
              <a:rPr kumimoji="1" lang="ja-JP" altLang="en-US" sz="1600" dirty="0">
                <a:solidFill>
                  <a:schemeClr val="tx1"/>
                </a:solidFill>
              </a:rPr>
              <a:t>時間くらい楽しみましょう。</a:t>
            </a:r>
            <a:endParaRPr kumimoji="1"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転倒予防のためには、片足立ちなどのバランス運動や、スクワットなどの下肢の筋力トレーニングも有効です。骨折経験や腰痛などの関節痛がある場合は、整形外科医に相談してから運動するようにしましょう。</a:t>
            </a:r>
          </a:p>
        </p:txBody>
      </p:sp>
      <p:pic>
        <p:nvPicPr>
          <p:cNvPr id="11" name="図 10">
            <a:extLst>
              <a:ext uri="{FF2B5EF4-FFF2-40B4-BE49-F238E27FC236}">
                <a16:creationId xmlns:a16="http://schemas.microsoft.com/office/drawing/2014/main" id="{E6B8957B-0D2B-49BE-8A17-728E7725C2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8907" y="221080"/>
            <a:ext cx="2038350" cy="1971675"/>
          </a:xfrm>
          <a:prstGeom prst="rect">
            <a:avLst/>
          </a:prstGeom>
        </p:spPr>
      </p:pic>
      <p:pic>
        <p:nvPicPr>
          <p:cNvPr id="15" name="図 14">
            <a:extLst>
              <a:ext uri="{FF2B5EF4-FFF2-40B4-BE49-F238E27FC236}">
                <a16:creationId xmlns:a16="http://schemas.microsoft.com/office/drawing/2014/main" id="{C337A23F-FAC9-4DE3-B591-8732061048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3157" y="2615484"/>
            <a:ext cx="2609850" cy="1875553"/>
          </a:xfrm>
          <a:prstGeom prst="rect">
            <a:avLst/>
          </a:prstGeom>
        </p:spPr>
      </p:pic>
      <p:pic>
        <p:nvPicPr>
          <p:cNvPr id="8" name="図 7">
            <a:extLst>
              <a:ext uri="{FF2B5EF4-FFF2-40B4-BE49-F238E27FC236}">
                <a16:creationId xmlns:a16="http://schemas.microsoft.com/office/drawing/2014/main" id="{067E3086-3097-4010-B833-5516421A81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3182" y="4560588"/>
            <a:ext cx="2209800" cy="2124075"/>
          </a:xfrm>
          <a:prstGeom prst="rect">
            <a:avLst/>
          </a:prstGeom>
        </p:spPr>
      </p:pic>
    </p:spTree>
    <p:extLst>
      <p:ext uri="{BB962C8B-B14F-4D97-AF65-F5344CB8AC3E}">
        <p14:creationId xmlns:p14="http://schemas.microsoft.com/office/powerpoint/2010/main" val="2035830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 角を丸くする 1">
            <a:extLst>
              <a:ext uri="{FF2B5EF4-FFF2-40B4-BE49-F238E27FC236}">
                <a16:creationId xmlns:a16="http://schemas.microsoft.com/office/drawing/2014/main" id="{470F3A57-2BFF-434D-9899-13A0A64F76E6}"/>
              </a:ext>
            </a:extLst>
          </p:cNvPr>
          <p:cNvSpPr/>
          <p:nvPr/>
        </p:nvSpPr>
        <p:spPr>
          <a:xfrm>
            <a:off x="948614" y="163390"/>
            <a:ext cx="4080585" cy="546996"/>
          </a:xfrm>
          <a:prstGeom prst="roundRect">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適正な飲酒量</a:t>
            </a:r>
          </a:p>
        </p:txBody>
      </p:sp>
      <p:sp>
        <p:nvSpPr>
          <p:cNvPr id="3" name="四角形: 角を丸くする 2">
            <a:extLst>
              <a:ext uri="{FF2B5EF4-FFF2-40B4-BE49-F238E27FC236}">
                <a16:creationId xmlns:a16="http://schemas.microsoft.com/office/drawing/2014/main" id="{EED73EDF-1871-43C2-8B4B-77AE5661990E}"/>
              </a:ext>
            </a:extLst>
          </p:cNvPr>
          <p:cNvSpPr/>
          <p:nvPr/>
        </p:nvSpPr>
        <p:spPr>
          <a:xfrm>
            <a:off x="1033901" y="3411563"/>
            <a:ext cx="6853147" cy="14652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タバコは胃腸の働きを抑え、食欲をなくしカルシウムの吸収を妨げます。女性では骨から血液中へのカルシウムの流出を防ぐ女性ホルモンの分泌を妨げます。喫煙の習慣のある女性は、骨粗鬆症になりやすい危険因子を１つもっていることになります。</a:t>
            </a:r>
          </a:p>
        </p:txBody>
      </p:sp>
      <p:pic>
        <p:nvPicPr>
          <p:cNvPr id="5" name="図 4">
            <a:extLst>
              <a:ext uri="{FF2B5EF4-FFF2-40B4-BE49-F238E27FC236}">
                <a16:creationId xmlns:a16="http://schemas.microsoft.com/office/drawing/2014/main" id="{5FBE1652-FD3E-422C-9C83-E72386A181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7783" y="590140"/>
            <a:ext cx="3000794" cy="1648055"/>
          </a:xfrm>
          <a:prstGeom prst="rect">
            <a:avLst/>
          </a:prstGeom>
        </p:spPr>
      </p:pic>
      <p:sp>
        <p:nvSpPr>
          <p:cNvPr id="6" name="四角形: 角を丸くする 5">
            <a:extLst>
              <a:ext uri="{FF2B5EF4-FFF2-40B4-BE49-F238E27FC236}">
                <a16:creationId xmlns:a16="http://schemas.microsoft.com/office/drawing/2014/main" id="{7F34649E-FD62-4066-A503-CC74182DDC52}"/>
              </a:ext>
            </a:extLst>
          </p:cNvPr>
          <p:cNvSpPr/>
          <p:nvPr/>
        </p:nvSpPr>
        <p:spPr>
          <a:xfrm>
            <a:off x="1033901" y="2684574"/>
            <a:ext cx="4080585" cy="546996"/>
          </a:xfrm>
          <a:prstGeom prst="roundRect">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accent5">
                    <a:lumMod val="50000"/>
                  </a:schemeClr>
                </a:solidFill>
              </a:rPr>
              <a:t>喫煙との関連</a:t>
            </a:r>
          </a:p>
        </p:txBody>
      </p:sp>
      <p:sp>
        <p:nvSpPr>
          <p:cNvPr id="7" name="四角形: 角を丸くする 6">
            <a:extLst>
              <a:ext uri="{FF2B5EF4-FFF2-40B4-BE49-F238E27FC236}">
                <a16:creationId xmlns:a16="http://schemas.microsoft.com/office/drawing/2014/main" id="{5CE4371F-CD7A-4B3D-A0E3-97D7CF38B45F}"/>
              </a:ext>
            </a:extLst>
          </p:cNvPr>
          <p:cNvSpPr/>
          <p:nvPr/>
        </p:nvSpPr>
        <p:spPr>
          <a:xfrm>
            <a:off x="948612" y="983266"/>
            <a:ext cx="6853147" cy="14652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過度の飲酒は</a:t>
            </a:r>
            <a:r>
              <a:rPr lang="ja-JP" altLang="en-US" sz="1600" dirty="0">
                <a:solidFill>
                  <a:schemeClr val="tx1"/>
                </a:solidFill>
              </a:rPr>
              <a:t>利尿作用により、いったん吸収されて体内に入ったカルシウムが必要な分まで排泄されてしまうことがあります</a:t>
            </a:r>
            <a:r>
              <a:rPr kumimoji="1" lang="ja-JP" altLang="en-US" sz="1600" dirty="0">
                <a:solidFill>
                  <a:schemeClr val="tx1"/>
                </a:solidFill>
              </a:rPr>
              <a:t>。ビールなら中瓶</a:t>
            </a:r>
            <a:r>
              <a:rPr kumimoji="1" lang="en-US" altLang="ja-JP" sz="1600" dirty="0">
                <a:solidFill>
                  <a:schemeClr val="tx1"/>
                </a:solidFill>
              </a:rPr>
              <a:t>1</a:t>
            </a:r>
            <a:r>
              <a:rPr kumimoji="1" lang="ja-JP" altLang="en-US" sz="1600" dirty="0">
                <a:solidFill>
                  <a:schemeClr val="tx1"/>
                </a:solidFill>
              </a:rPr>
              <a:t>本、日本酒なら</a:t>
            </a:r>
            <a:r>
              <a:rPr kumimoji="1" lang="en-US" altLang="ja-JP" sz="1600" dirty="0">
                <a:solidFill>
                  <a:schemeClr val="tx1"/>
                </a:solidFill>
              </a:rPr>
              <a:t>1</a:t>
            </a:r>
            <a:r>
              <a:rPr kumimoji="1" lang="ja-JP" altLang="en-US" sz="1600" dirty="0">
                <a:solidFill>
                  <a:schemeClr val="tx1"/>
                </a:solidFill>
              </a:rPr>
              <a:t>号（</a:t>
            </a:r>
            <a:r>
              <a:rPr kumimoji="1" lang="en-US" altLang="ja-JP" sz="1600" dirty="0">
                <a:solidFill>
                  <a:schemeClr val="tx1"/>
                </a:solidFill>
              </a:rPr>
              <a:t>180ml)</a:t>
            </a:r>
            <a:r>
              <a:rPr kumimoji="1" lang="ja-JP" altLang="en-US" sz="1600" dirty="0" err="1">
                <a:solidFill>
                  <a:schemeClr val="tx1"/>
                </a:solidFill>
              </a:rPr>
              <a:t>、</a:t>
            </a:r>
            <a:r>
              <a:rPr kumimoji="1" lang="ja-JP" altLang="en-US" sz="1600" dirty="0">
                <a:solidFill>
                  <a:schemeClr val="tx1"/>
                </a:solidFill>
              </a:rPr>
              <a:t>焼酎なら</a:t>
            </a:r>
            <a:r>
              <a:rPr kumimoji="1" lang="en-US" altLang="ja-JP" sz="1600" dirty="0">
                <a:solidFill>
                  <a:schemeClr val="tx1"/>
                </a:solidFill>
              </a:rPr>
              <a:t>0.6</a:t>
            </a:r>
            <a:r>
              <a:rPr lang="ja-JP" altLang="en-US" sz="1600" dirty="0">
                <a:solidFill>
                  <a:schemeClr val="tx1"/>
                </a:solidFill>
              </a:rPr>
              <a:t>合（</a:t>
            </a:r>
            <a:r>
              <a:rPr lang="en-US" altLang="ja-JP" sz="1600" dirty="0">
                <a:solidFill>
                  <a:schemeClr val="tx1"/>
                </a:solidFill>
              </a:rPr>
              <a:t>110ml</a:t>
            </a:r>
            <a:r>
              <a:rPr lang="ja-JP" altLang="en-US" sz="1600" dirty="0">
                <a:solidFill>
                  <a:schemeClr val="tx1"/>
                </a:solidFill>
              </a:rPr>
              <a:t>）、ワインならグラス</a:t>
            </a:r>
            <a:r>
              <a:rPr lang="en-US" altLang="ja-JP" sz="1600" dirty="0">
                <a:solidFill>
                  <a:schemeClr val="tx1"/>
                </a:solidFill>
              </a:rPr>
              <a:t>1</a:t>
            </a:r>
            <a:r>
              <a:rPr lang="ja-JP" altLang="en-US" sz="1600" dirty="0">
                <a:solidFill>
                  <a:schemeClr val="tx1"/>
                </a:solidFill>
              </a:rPr>
              <a:t>杯強（</a:t>
            </a:r>
            <a:r>
              <a:rPr lang="en-US" altLang="ja-JP" sz="1600" dirty="0">
                <a:solidFill>
                  <a:schemeClr val="tx1"/>
                </a:solidFill>
              </a:rPr>
              <a:t>180ml</a:t>
            </a:r>
            <a:r>
              <a:rPr lang="ja-JP" altLang="en-US" sz="1600" dirty="0">
                <a:solidFill>
                  <a:schemeClr val="tx1"/>
                </a:solidFill>
              </a:rPr>
              <a:t>）までが目安です。</a:t>
            </a:r>
            <a:endParaRPr kumimoji="1" lang="ja-JP" altLang="en-US" sz="1600" dirty="0">
              <a:solidFill>
                <a:schemeClr val="tx1"/>
              </a:solidFill>
            </a:endParaRPr>
          </a:p>
        </p:txBody>
      </p:sp>
      <p:pic>
        <p:nvPicPr>
          <p:cNvPr id="9" name="図 8">
            <a:extLst>
              <a:ext uri="{FF2B5EF4-FFF2-40B4-BE49-F238E27FC236}">
                <a16:creationId xmlns:a16="http://schemas.microsoft.com/office/drawing/2014/main" id="{FE8D2C9B-053F-43A5-8CBE-A35CE17F7B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27564" y="3306118"/>
            <a:ext cx="2019582" cy="1952898"/>
          </a:xfrm>
          <a:prstGeom prst="rect">
            <a:avLst/>
          </a:prstGeom>
        </p:spPr>
      </p:pic>
      <p:sp>
        <p:nvSpPr>
          <p:cNvPr id="11" name="四角形: 角を丸くする 10">
            <a:extLst>
              <a:ext uri="{FF2B5EF4-FFF2-40B4-BE49-F238E27FC236}">
                <a16:creationId xmlns:a16="http://schemas.microsoft.com/office/drawing/2014/main" id="{DC604C13-2078-42BE-8711-64B496CB976E}"/>
              </a:ext>
            </a:extLst>
          </p:cNvPr>
          <p:cNvSpPr/>
          <p:nvPr/>
        </p:nvSpPr>
        <p:spPr>
          <a:xfrm>
            <a:off x="1134570" y="5079170"/>
            <a:ext cx="4080585" cy="546996"/>
          </a:xfrm>
          <a:prstGeom prst="roundRect">
            <a:avLst/>
          </a:prstGeom>
          <a:solidFill>
            <a:schemeClr val="accent4">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a:solidFill>
                  <a:schemeClr val="accent5">
                    <a:lumMod val="50000"/>
                  </a:schemeClr>
                </a:solidFill>
              </a:rPr>
              <a:t>治療？介護</a:t>
            </a:r>
            <a:r>
              <a:rPr lang="ja-JP" altLang="en-US" dirty="0">
                <a:solidFill>
                  <a:schemeClr val="accent5">
                    <a:lumMod val="50000"/>
                  </a:schemeClr>
                </a:solidFill>
              </a:rPr>
              <a:t>保険による援助</a:t>
            </a:r>
            <a:endParaRPr kumimoji="1" lang="ja-JP" altLang="en-US" dirty="0">
              <a:solidFill>
                <a:schemeClr val="accent5">
                  <a:lumMod val="50000"/>
                </a:schemeClr>
              </a:solidFill>
            </a:endParaRPr>
          </a:p>
        </p:txBody>
      </p:sp>
      <p:sp>
        <p:nvSpPr>
          <p:cNvPr id="12" name="四角形: 角を丸くする 11">
            <a:extLst>
              <a:ext uri="{FF2B5EF4-FFF2-40B4-BE49-F238E27FC236}">
                <a16:creationId xmlns:a16="http://schemas.microsoft.com/office/drawing/2014/main" id="{49A6A7A7-445B-441D-9E15-6155A036B53E}"/>
              </a:ext>
            </a:extLst>
          </p:cNvPr>
          <p:cNvSpPr/>
          <p:nvPr/>
        </p:nvSpPr>
        <p:spPr>
          <a:xfrm>
            <a:off x="1033902" y="5874734"/>
            <a:ext cx="10635184" cy="936780"/>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accent5">
                    <a:lumMod val="50000"/>
                  </a:schemeClr>
                </a:solidFill>
              </a:rPr>
              <a:t>「骨折を伴う骨粗鬆症」は介護保険法の「特定疾病」に認定されており、要支援・要介護と認定された場合、</a:t>
            </a:r>
            <a:r>
              <a:rPr kumimoji="1" lang="en-US" altLang="ja-JP" sz="1600" dirty="0">
                <a:solidFill>
                  <a:schemeClr val="accent5">
                    <a:lumMod val="50000"/>
                  </a:schemeClr>
                </a:solidFill>
              </a:rPr>
              <a:t>40</a:t>
            </a:r>
            <a:r>
              <a:rPr lang="ja-JP" altLang="en-US" sz="1600">
                <a:solidFill>
                  <a:schemeClr val="accent5">
                    <a:lumMod val="50000"/>
                  </a:schemeClr>
                </a:solidFill>
              </a:rPr>
              <a:t>歳以上から</a:t>
            </a:r>
            <a:r>
              <a:rPr lang="ja-JP" altLang="en-US" sz="1600" dirty="0">
                <a:solidFill>
                  <a:schemeClr val="accent5">
                    <a:lumMod val="50000"/>
                  </a:schemeClr>
                </a:solidFill>
              </a:rPr>
              <a:t>介護保険サービスを受けることが可能です。</a:t>
            </a:r>
            <a:endParaRPr kumimoji="1" lang="ja-JP" altLang="en-US" sz="1600" dirty="0">
              <a:solidFill>
                <a:schemeClr val="accent5">
                  <a:lumMod val="50000"/>
                </a:schemeClr>
              </a:solidFill>
            </a:endParaRPr>
          </a:p>
        </p:txBody>
      </p:sp>
    </p:spTree>
    <p:extLst>
      <p:ext uri="{BB962C8B-B14F-4D97-AF65-F5344CB8AC3E}">
        <p14:creationId xmlns:p14="http://schemas.microsoft.com/office/powerpoint/2010/main" val="28617061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1115</TotalTime>
  <Words>1256</Words>
  <Application>Microsoft Office PowerPoint</Application>
  <PresentationFormat>ワイド画面</PresentationFormat>
  <Paragraphs>77</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JH028</dc:creator>
  <cp:lastModifiedBy>JH028</cp:lastModifiedBy>
  <cp:revision>59</cp:revision>
  <dcterms:created xsi:type="dcterms:W3CDTF">2020-05-25T01:02:37Z</dcterms:created>
  <dcterms:modified xsi:type="dcterms:W3CDTF">2020-05-28T02:56:23Z</dcterms:modified>
</cp:coreProperties>
</file>